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78" r:id="rId2"/>
    <p:sldId id="268" r:id="rId3"/>
    <p:sldId id="279" r:id="rId4"/>
    <p:sldId id="280" r:id="rId5"/>
    <p:sldId id="282" r:id="rId6"/>
    <p:sldId id="283" r:id="rId7"/>
    <p:sldId id="281" r:id="rId8"/>
    <p:sldId id="284" r:id="rId9"/>
    <p:sldId id="285" r:id="rId10"/>
    <p:sldId id="286" r:id="rId11"/>
    <p:sldId id="288" r:id="rId12"/>
    <p:sldId id="289" r:id="rId13"/>
    <p:sldId id="290" r:id="rId14"/>
    <p:sldId id="291" r:id="rId15"/>
    <p:sldId id="292" r:id="rId16"/>
    <p:sldId id="293" r:id="rId17"/>
    <p:sldId id="294" r:id="rId18"/>
    <p:sldId id="277" r:id="rId19"/>
  </p:sldIdLst>
  <p:sldSz cx="12192000" cy="6858000"/>
  <p:notesSz cx="7053263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87" d="100"/>
          <a:sy n="87" d="100"/>
        </p:scale>
        <p:origin x="78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6414" cy="467072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95217" y="0"/>
            <a:ext cx="3056414" cy="467072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r">
              <a:defRPr sz="1200"/>
            </a:lvl1pPr>
          </a:lstStyle>
          <a:p>
            <a:fld id="{786F24F0-E52B-4B3C-AEE2-887C28357C63}" type="datetimeFigureOut">
              <a:rPr lang="en-US" smtClean="0"/>
              <a:t>11/16/2023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3425" y="1163638"/>
            <a:ext cx="5586413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497" tIns="46749" rIns="93497" bIns="4674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5327" y="4480004"/>
            <a:ext cx="5642610" cy="3665458"/>
          </a:xfrm>
          <a:prstGeom prst="rect">
            <a:avLst/>
          </a:prstGeom>
        </p:spPr>
        <p:txBody>
          <a:bodyPr vert="horz" lIns="93497" tIns="46749" rIns="93497" bIns="4674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56414" cy="467071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95217" y="8842030"/>
            <a:ext cx="3056414" cy="467071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r">
              <a:defRPr sz="1200"/>
            </a:lvl1pPr>
          </a:lstStyle>
          <a:p>
            <a:fld id="{15BD3071-0B66-45FE-B661-AFDC3CADC8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7139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fa-IR" altLang="en-US"/>
              <a:t>سلام</a:t>
            </a:r>
            <a:endParaRPr lang="en-US" altLang="en-US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59666" indent="-292179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68718" indent="-233744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36205" indent="-233744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103692" indent="-233744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71179" indent="-23374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3038666" indent="-23374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506153" indent="-23374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973640" indent="-23374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222FD11-4F22-49AB-9778-A9B401B1D72A}" type="slidenum">
              <a:rPr lang="en-US" altLang="en-US" smtClean="0">
                <a:solidFill>
                  <a:srgbClr val="000000"/>
                </a:solidFill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98003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10958-0013-44AC-8EC2-06FF886BB0D8}" type="datetimeFigureOut">
              <a:rPr lang="en-US" smtClean="0"/>
              <a:t>11/16/2023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990A9-9F6A-40A6-969D-07AE0FA508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0786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10958-0013-44AC-8EC2-06FF886BB0D8}" type="datetimeFigureOut">
              <a:rPr lang="en-US" smtClean="0"/>
              <a:t>11/16/2023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990A9-9F6A-40A6-969D-07AE0FA508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2228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10958-0013-44AC-8EC2-06FF886BB0D8}" type="datetimeFigureOut">
              <a:rPr lang="en-US" smtClean="0"/>
              <a:t>11/16/2023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990A9-9F6A-40A6-969D-07AE0FA508C0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357225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10958-0013-44AC-8EC2-06FF886BB0D8}" type="datetimeFigureOut">
              <a:rPr lang="en-US" smtClean="0"/>
              <a:t>11/16/2023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990A9-9F6A-40A6-969D-07AE0FA508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5654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10958-0013-44AC-8EC2-06FF886BB0D8}" type="datetimeFigureOut">
              <a:rPr lang="en-US" smtClean="0"/>
              <a:t>11/16/2023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990A9-9F6A-40A6-969D-07AE0FA508C0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540004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10958-0013-44AC-8EC2-06FF886BB0D8}" type="datetimeFigureOut">
              <a:rPr lang="en-US" smtClean="0"/>
              <a:t>11/16/2023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990A9-9F6A-40A6-969D-07AE0FA508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1918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10958-0013-44AC-8EC2-06FF886BB0D8}" type="datetimeFigureOut">
              <a:rPr lang="en-US" smtClean="0"/>
              <a:t>11/16/2023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990A9-9F6A-40A6-969D-07AE0FA508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9536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10958-0013-44AC-8EC2-06FF886BB0D8}" type="datetimeFigureOut">
              <a:rPr lang="en-US" smtClean="0"/>
              <a:t>11/16/2023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990A9-9F6A-40A6-969D-07AE0FA508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7933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10958-0013-44AC-8EC2-06FF886BB0D8}" type="datetimeFigureOut">
              <a:rPr lang="en-US" smtClean="0"/>
              <a:t>11/16/2023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990A9-9F6A-40A6-969D-07AE0FA508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80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10958-0013-44AC-8EC2-06FF886BB0D8}" type="datetimeFigureOut">
              <a:rPr lang="en-US" smtClean="0"/>
              <a:t>11/16/2023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990A9-9F6A-40A6-969D-07AE0FA508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856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10958-0013-44AC-8EC2-06FF886BB0D8}" type="datetimeFigureOut">
              <a:rPr lang="en-US" smtClean="0"/>
              <a:t>11/16/2023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990A9-9F6A-40A6-969D-07AE0FA508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753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10958-0013-44AC-8EC2-06FF886BB0D8}" type="datetimeFigureOut">
              <a:rPr lang="en-US" smtClean="0"/>
              <a:t>11/16/2023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990A9-9F6A-40A6-969D-07AE0FA508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2055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10958-0013-44AC-8EC2-06FF886BB0D8}" type="datetimeFigureOut">
              <a:rPr lang="en-US" smtClean="0"/>
              <a:t>11/16/2023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990A9-9F6A-40A6-969D-07AE0FA508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2470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10958-0013-44AC-8EC2-06FF886BB0D8}" type="datetimeFigureOut">
              <a:rPr lang="en-US" smtClean="0"/>
              <a:t>11/16/2023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990A9-9F6A-40A6-969D-07AE0FA508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0534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10958-0013-44AC-8EC2-06FF886BB0D8}" type="datetimeFigureOut">
              <a:rPr lang="en-US" smtClean="0"/>
              <a:t>11/16/2023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990A9-9F6A-40A6-969D-07AE0FA508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8123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10958-0013-44AC-8EC2-06FF886BB0D8}" type="datetimeFigureOut">
              <a:rPr lang="en-US" smtClean="0"/>
              <a:t>11/16/2023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990A9-9F6A-40A6-969D-07AE0FA508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359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110958-0013-44AC-8EC2-06FF886BB0D8}" type="datetimeFigureOut">
              <a:rPr lang="en-US" smtClean="0"/>
              <a:t>11/16/2023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FD8990A9-9F6A-40A6-969D-07AE0FA508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639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1" y="2133600"/>
            <a:ext cx="4898570" cy="2346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1757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="" xmlns:a16="http://schemas.microsoft.com/office/drawing/2014/main" id="{BE654858-EBD6-E040-3D13-90B19C89BF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13732" y="777318"/>
            <a:ext cx="8460270" cy="1781324"/>
          </a:xfrm>
        </p:spPr>
      </p:pic>
      <p:pic>
        <p:nvPicPr>
          <p:cNvPr id="8" name="Content Placeholder 4">
            <a:extLst>
              <a:ext uri="{FF2B5EF4-FFF2-40B4-BE49-F238E27FC236}">
                <a16:creationId xmlns="" xmlns:a16="http://schemas.microsoft.com/office/drawing/2014/main" id="{34BC7A7D-9196-70E2-9CB8-78DBFD624B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975" y="2726361"/>
            <a:ext cx="8596312" cy="2365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511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A0B2E5B-30C1-BF6B-A435-4459392025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82F08313-BCF3-7197-3EC3-97DCA02F5C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585" y="671119"/>
            <a:ext cx="9470166" cy="2533475"/>
          </a:xfrm>
          <a:prstGeom prst="rect">
            <a:avLst/>
          </a:prstGeom>
        </p:spPr>
      </p:pic>
      <p:pic>
        <p:nvPicPr>
          <p:cNvPr id="6" name="Content Placeholder 5">
            <a:extLst>
              <a:ext uri="{FF2B5EF4-FFF2-40B4-BE49-F238E27FC236}">
                <a16:creationId xmlns="" xmlns:a16="http://schemas.microsoft.com/office/drawing/2014/main" id="{2114340B-7012-F065-B2E6-6FF510C9A0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77863" y="2858038"/>
            <a:ext cx="9032888" cy="2486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495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="" xmlns:a16="http://schemas.microsoft.com/office/drawing/2014/main" id="{7BE0FD8B-2354-EEB6-24B8-0530895A5A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863" y="359230"/>
            <a:ext cx="8738280" cy="5976256"/>
          </a:xfrm>
        </p:spPr>
      </p:pic>
    </p:spTree>
    <p:extLst>
      <p:ext uri="{BB962C8B-B14F-4D97-AF65-F5344CB8AC3E}">
        <p14:creationId xmlns:p14="http://schemas.microsoft.com/office/powerpoint/2010/main" val="3756027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E8DC905-0F25-E4F4-C7F7-AE49B8B7DD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endParaRPr lang="en-US" b="1" dirty="0">
              <a:solidFill>
                <a:schemeClr val="tx1"/>
              </a:solidFill>
              <a:cs typeface="B Zar" panose="00000400000000000000" pitchFamily="2" charset="-78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3D1F2BE-7C0E-607D-D3C2-F361985309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744911"/>
            <a:ext cx="8596668" cy="4296452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5CBFE96A-6A6F-B88A-ECA0-7BDF653519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4892"/>
            <a:ext cx="10670796" cy="6623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980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="" xmlns:a16="http://schemas.microsoft.com/office/drawing/2014/main" id="{153612CE-1132-099C-91DE-88CC9EFE61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862" y="609600"/>
            <a:ext cx="6201909" cy="722811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334" y="1332412"/>
            <a:ext cx="8754697" cy="4078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531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fa-IR" b="1" dirty="0" smtClean="0">
                <a:cs typeface="B Nazanin" panose="00000400000000000000" pitchFamily="2" charset="-78"/>
              </a:rPr>
              <a:t>اهداف برنامه کشوری</a:t>
            </a:r>
            <a:endParaRPr lang="en-US" b="1" dirty="0">
              <a:cs typeface="B Nazanin" panose="00000400000000000000" pitchFamily="2" charset="-78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863" y="1930400"/>
            <a:ext cx="8596312" cy="3434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619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086" y="125511"/>
            <a:ext cx="8860971" cy="6307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8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8978" y="601828"/>
            <a:ext cx="7373379" cy="543953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6806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7E151B18-727C-4AEC-B79B-7556D8DDFCDE}"/>
              </a:ext>
            </a:extLst>
          </p:cNvPr>
          <p:cNvSpPr/>
          <p:nvPr/>
        </p:nvSpPr>
        <p:spPr>
          <a:xfrm>
            <a:off x="3124200" y="1371600"/>
            <a:ext cx="5943600" cy="135485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  <a:defRPr/>
            </a:pPr>
            <a:r>
              <a:rPr lang="fa-IR" sz="36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B Titr" panose="00000700000000000000" pitchFamily="2" charset="-78"/>
              </a:rPr>
              <a:t>احترام به </a:t>
            </a:r>
            <a:r>
              <a:rPr lang="fa-IR" sz="3600" dirty="0">
                <a:latin typeface="Times New Roman" panose="02020603050405020304" pitchFamily="18" charset="0"/>
                <a:cs typeface="B Titr" panose="00000700000000000000" pitchFamily="2" charset="-78"/>
              </a:rPr>
              <a:t>سالمندان</a:t>
            </a:r>
            <a:r>
              <a:rPr lang="fa-IR" sz="36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B Titr" panose="00000700000000000000" pitchFamily="2" charset="-78"/>
              </a:rPr>
              <a:t>؛</a:t>
            </a:r>
          </a:p>
          <a:p>
            <a:pPr algn="ctr">
              <a:lnSpc>
                <a:spcPct val="107000"/>
              </a:lnSpc>
              <a:spcAft>
                <a:spcPts val="600"/>
              </a:spcAft>
              <a:defRPr/>
            </a:pPr>
            <a:r>
              <a:rPr lang="fa-IR" sz="3600" dirty="0">
                <a:solidFill>
                  <a:srgbClr val="0F6FC6"/>
                </a:solidFill>
                <a:latin typeface="Times New Roman" panose="02020603050405020304" pitchFamily="18" charset="0"/>
                <a:cs typeface="B Titr" panose="00000700000000000000" pitchFamily="2" charset="-78"/>
              </a:rPr>
              <a:t>  </a:t>
            </a:r>
            <a:r>
              <a:rPr lang="fa-IR" sz="36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B Titr" panose="00000700000000000000" pitchFamily="2" charset="-78"/>
              </a:rPr>
              <a:t>احترام به </a:t>
            </a:r>
            <a:r>
              <a:rPr lang="fa-IR" sz="3600" dirty="0">
                <a:latin typeface="Times New Roman" panose="02020603050405020304" pitchFamily="18" charset="0"/>
                <a:cs typeface="B Titr" panose="00000700000000000000" pitchFamily="2" charset="-78"/>
              </a:rPr>
              <a:t>فردای خودمان </a:t>
            </a:r>
            <a:r>
              <a:rPr lang="fa-IR" sz="36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B Titr" panose="00000700000000000000" pitchFamily="2" charset="-78"/>
              </a:rPr>
              <a:t>است.</a:t>
            </a:r>
            <a:endParaRPr lang="en-US" sz="36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B Titr" panose="00000700000000000000" pitchFamily="2" charset="-78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7807751A-8CE2-4432-A6CB-6404A964EC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529" y="2830850"/>
            <a:ext cx="3557545" cy="226515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1140" name="Rectangle 3"/>
          <p:cNvSpPr>
            <a:spLocks noChangeArrowheads="1"/>
          </p:cNvSpPr>
          <p:nvPr/>
        </p:nvSpPr>
        <p:spPr bwMode="auto">
          <a:xfrm>
            <a:off x="4095750" y="5223272"/>
            <a:ext cx="4229100" cy="586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fa-IR" altLang="en-US" sz="3000">
                <a:latin typeface="Times New Roman" panose="02020603050405020304" pitchFamily="18" charset="0"/>
                <a:cs typeface="B Titr" panose="00000700000000000000" pitchFamily="2" charset="-78"/>
              </a:rPr>
              <a:t>سپاس از حسن توجه</a:t>
            </a:r>
            <a:endParaRPr lang="en-US" altLang="en-US" sz="1200">
              <a:latin typeface="Times New Roman" panose="02020603050405020304" pitchFamily="18" charset="0"/>
              <a:ea typeface="Calibri" panose="020F0502020204030204" pitchFamily="34" charset="0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40685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110343"/>
            <a:ext cx="8596668" cy="4389119"/>
          </a:xfrm>
        </p:spPr>
        <p:txBody>
          <a:bodyPr>
            <a:normAutofit/>
          </a:bodyPr>
          <a:lstStyle/>
          <a:p>
            <a:endParaRPr lang="fa-IR" sz="3200" b="1" dirty="0"/>
          </a:p>
          <a:p>
            <a:pPr marL="0" indent="0" algn="ctr" rtl="1">
              <a:buNone/>
            </a:pPr>
            <a:r>
              <a:rPr lang="fa-IR" sz="3200" b="1" dirty="0" smtClean="0">
                <a:cs typeface="B Nazanin" panose="00000400000000000000" pitchFamily="2" charset="-78"/>
              </a:rPr>
              <a:t>اقدامات پیشگیرانه  از آلزایمر در نظام سلامت</a:t>
            </a:r>
          </a:p>
          <a:p>
            <a:pPr marL="0" indent="0" algn="ctr" rtl="1">
              <a:buNone/>
            </a:pPr>
            <a:r>
              <a:rPr lang="fa-IR" sz="3200" b="1" dirty="0" smtClean="0">
                <a:cs typeface="B Nazanin" panose="00000400000000000000" pitchFamily="2" charset="-78"/>
              </a:rPr>
              <a:t>( </a:t>
            </a:r>
            <a:r>
              <a:rPr lang="en-US" sz="3200" b="1" dirty="0" smtClean="0">
                <a:cs typeface="B Nazanin" panose="00000400000000000000" pitchFamily="2" charset="-78"/>
              </a:rPr>
              <a:t>Never too early, Never too late</a:t>
            </a:r>
            <a:r>
              <a:rPr lang="fa-IR" sz="3200" b="1" dirty="0" smtClean="0">
                <a:cs typeface="B Nazanin" panose="00000400000000000000" pitchFamily="2" charset="-78"/>
              </a:rPr>
              <a:t>) </a:t>
            </a:r>
          </a:p>
          <a:p>
            <a:pPr marL="0" indent="0" algn="ctr" rtl="1">
              <a:buNone/>
            </a:pPr>
            <a:endParaRPr lang="fa-IR" sz="3200" b="1" dirty="0">
              <a:cs typeface="B Nazanin" panose="00000400000000000000" pitchFamily="2" charset="-78"/>
            </a:endParaRPr>
          </a:p>
          <a:p>
            <a:pPr marL="0" indent="0" algn="ctr" rtl="1">
              <a:buNone/>
            </a:pPr>
            <a:endParaRPr lang="fa-IR" sz="3200" b="1" dirty="0" smtClean="0">
              <a:cs typeface="B Nazanin" panose="00000400000000000000" pitchFamily="2" charset="-78"/>
            </a:endParaRPr>
          </a:p>
          <a:p>
            <a:pPr marL="0" indent="0" algn="ctr" rtl="1">
              <a:buNone/>
            </a:pPr>
            <a:endParaRPr lang="fa-IR" sz="3200" b="1" dirty="0">
              <a:cs typeface="B Nazanin" panose="00000400000000000000" pitchFamily="2" charset="-78"/>
            </a:endParaRPr>
          </a:p>
          <a:p>
            <a:pPr marL="0" indent="0" algn="ctr" rtl="1">
              <a:buNone/>
            </a:pPr>
            <a:endParaRPr lang="fa-IR" sz="3200" b="1" dirty="0" smtClean="0">
              <a:cs typeface="B Nazanin" panose="00000400000000000000" pitchFamily="2" charset="-78"/>
            </a:endParaRPr>
          </a:p>
          <a:p>
            <a:pPr algn="ctr"/>
            <a:endParaRPr lang="fa-IR" b="1" dirty="0">
              <a:cs typeface="B Nazanin" panose="00000400000000000000" pitchFamily="2" charset="-78"/>
            </a:endParaRPr>
          </a:p>
          <a:p>
            <a:pPr algn="ctr"/>
            <a:endParaRPr lang="fa-IR" b="1" dirty="0"/>
          </a:p>
          <a:p>
            <a:endParaRPr lang="fa-IR" b="1" dirty="0"/>
          </a:p>
          <a:p>
            <a:endParaRPr lang="fa-IR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63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="" xmlns:a16="http://schemas.microsoft.com/office/drawing/2014/main" id="{579D4A9E-7C77-C236-F3C2-28083D25BA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008" y="1359016"/>
            <a:ext cx="8359775" cy="3028425"/>
          </a:xfrm>
        </p:spPr>
      </p:pic>
    </p:spTree>
    <p:extLst>
      <p:ext uri="{BB962C8B-B14F-4D97-AF65-F5344CB8AC3E}">
        <p14:creationId xmlns:p14="http://schemas.microsoft.com/office/powerpoint/2010/main" val="1508113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="" xmlns:a16="http://schemas.microsoft.com/office/drawing/2014/main" id="{E405DDB0-3990-CEDC-D485-C1FB3B7AF6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863" y="1853967"/>
            <a:ext cx="8596312" cy="3314518"/>
          </a:xfrm>
        </p:spPr>
      </p:pic>
    </p:spTree>
    <p:extLst>
      <p:ext uri="{BB962C8B-B14F-4D97-AF65-F5344CB8AC3E}">
        <p14:creationId xmlns:p14="http://schemas.microsoft.com/office/powerpoint/2010/main" val="318373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="" xmlns:a16="http://schemas.microsoft.com/office/drawing/2014/main" id="{270D0310-08E4-0450-6A4F-AACB4439BD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863" y="1728133"/>
            <a:ext cx="8596312" cy="2894201"/>
          </a:xfrm>
        </p:spPr>
      </p:pic>
    </p:spTree>
    <p:extLst>
      <p:ext uri="{BB962C8B-B14F-4D97-AF65-F5344CB8AC3E}">
        <p14:creationId xmlns:p14="http://schemas.microsoft.com/office/powerpoint/2010/main" val="1584122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0C037A0-39A6-3043-88A9-36A79135DD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Low" rtl="1"/>
            <a:r>
              <a:rPr lang="fa-IR" sz="2400" dirty="0">
                <a:cs typeface="B Zar" panose="00000400000000000000" pitchFamily="2" charset="-78"/>
              </a:rPr>
              <a:t>برحسب محاسبات انجام شده ، به طور متوسط در ایران، در هر 11.5 دقیقه یک نفر به دمانس مبتلا میگردد،. از آنجا که هر فرد مبتلا به دمانس، شایسته دریافت خدمات تشخیصی، درمانی، توانبخشی و مراقبتی است، با توجه به میزان بروز این بیماری، باید برای حمایت های قانونی و اجتماعی از این افراد برنامه ریزی نمود. </a:t>
            </a:r>
            <a:endParaRPr lang="en-US" sz="2400" dirty="0"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539543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="" xmlns:a16="http://schemas.microsoft.com/office/drawing/2014/main" id="{B9A794C9-F2DE-3ED6-B62C-FCAECCEED6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657" y="304800"/>
            <a:ext cx="8969829" cy="5737226"/>
          </a:xfrm>
        </p:spPr>
      </p:pic>
    </p:spTree>
    <p:extLst>
      <p:ext uri="{BB962C8B-B14F-4D97-AF65-F5344CB8AC3E}">
        <p14:creationId xmlns:p14="http://schemas.microsoft.com/office/powerpoint/2010/main" val="3976930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="" xmlns:a16="http://schemas.microsoft.com/office/drawing/2014/main" id="{87F28F56-9F1B-2D27-1FE8-376D4AE43E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1257" y="947057"/>
            <a:ext cx="9012745" cy="3062881"/>
          </a:xfrm>
        </p:spPr>
      </p:pic>
    </p:spTree>
    <p:extLst>
      <p:ext uri="{BB962C8B-B14F-4D97-AF65-F5344CB8AC3E}">
        <p14:creationId xmlns:p14="http://schemas.microsoft.com/office/powerpoint/2010/main" val="2237134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="" xmlns:a16="http://schemas.microsoft.com/office/drawing/2014/main" id="{0599C1CB-1F04-0726-F28F-5C0E781E7B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1514" y="566058"/>
            <a:ext cx="9514115" cy="4136572"/>
          </a:xfrm>
        </p:spPr>
      </p:pic>
    </p:spTree>
    <p:extLst>
      <p:ext uri="{BB962C8B-B14F-4D97-AF65-F5344CB8AC3E}">
        <p14:creationId xmlns:p14="http://schemas.microsoft.com/office/powerpoint/2010/main" val="1238483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911</TotalTime>
  <Words>101</Words>
  <Application>Microsoft Office PowerPoint</Application>
  <PresentationFormat>Widescreen</PresentationFormat>
  <Paragraphs>17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Arial</vt:lpstr>
      <vt:lpstr>B Nazanin</vt:lpstr>
      <vt:lpstr>B Titr</vt:lpstr>
      <vt:lpstr>B Zar</vt:lpstr>
      <vt:lpstr>Calibri</vt:lpstr>
      <vt:lpstr>Tahoma</vt:lpstr>
      <vt:lpstr>Times New Roman</vt:lpstr>
      <vt:lpstr>Trebuchet MS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اهداف برنامه کشوری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Saeide Fathe Ghari Bidgoli</dc:creator>
  <cp:lastModifiedBy>rastar</cp:lastModifiedBy>
  <cp:revision>107</cp:revision>
  <cp:lastPrinted>2022-05-10T10:35:35Z</cp:lastPrinted>
  <dcterms:created xsi:type="dcterms:W3CDTF">2022-01-24T08:41:06Z</dcterms:created>
  <dcterms:modified xsi:type="dcterms:W3CDTF">2023-11-16T07:27:33Z</dcterms:modified>
</cp:coreProperties>
</file>